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2"/>
  </p:notesMasterIdLst>
  <p:sldIdLst>
    <p:sldId id="256" r:id="rId2"/>
    <p:sldId id="463" r:id="rId3"/>
    <p:sldId id="529" r:id="rId4"/>
    <p:sldId id="530" r:id="rId5"/>
    <p:sldId id="508" r:id="rId6"/>
    <p:sldId id="509" r:id="rId7"/>
    <p:sldId id="510" r:id="rId8"/>
    <p:sldId id="531" r:id="rId9"/>
    <p:sldId id="511" r:id="rId10"/>
    <p:sldId id="512" r:id="rId11"/>
    <p:sldId id="532" r:id="rId12"/>
    <p:sldId id="513" r:id="rId13"/>
    <p:sldId id="514" r:id="rId14"/>
    <p:sldId id="515" r:id="rId15"/>
    <p:sldId id="477" r:id="rId16"/>
    <p:sldId id="399" r:id="rId17"/>
    <p:sldId id="409" r:id="rId18"/>
    <p:sldId id="481" r:id="rId19"/>
    <p:sldId id="482" r:id="rId20"/>
    <p:sldId id="50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jquery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10" Type="http://schemas.openxmlformats.org/officeDocument/2006/relationships/image" Target="../media/image2.png"/><Relationship Id="rId4" Type="http://schemas.openxmlformats.org/officeDocument/2006/relationships/image" Target="../media/image19.tiff"/><Relationship Id="rId9" Type="http://schemas.openxmlformats.org/officeDocument/2006/relationships/hyperlink" Target="https://anubhavtrainings.com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4.jpg"/><Relationship Id="rId7" Type="http://schemas.openxmlformats.org/officeDocument/2006/relationships/image" Target="../media/image26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5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hyperlink" Target="https://npmjs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npmjs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expres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4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Starting an App using NodeJS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Now we will serve a basic html page on the local server with the help of ui5 tooling.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But before we start we have to install a few dependencies:</a:t>
            </a:r>
          </a:p>
          <a:p>
            <a:pPr marL="342900" indent="-342900">
              <a:buAutoNum type="arabicPeriod"/>
            </a:pPr>
            <a:r>
              <a:rPr lang="en-US" dirty="0"/>
              <a:t>ui5 cli:-  </a:t>
            </a:r>
            <a:r>
              <a:rPr lang="en-US" b="1" i="1" dirty="0">
                <a:solidFill>
                  <a:srgbClr val="FF0000"/>
                </a:solidFill>
              </a:rPr>
              <a:t>npm install @ui5/cli	</a:t>
            </a:r>
            <a:r>
              <a:rPr lang="en-US" b="1" i="1" dirty="0"/>
              <a:t>to install globally: </a:t>
            </a:r>
            <a:r>
              <a:rPr lang="en-US" b="1" i="1" dirty="0">
                <a:solidFill>
                  <a:srgbClr val="FF0000"/>
                </a:solidFill>
              </a:rPr>
              <a:t>npm install -g @ui5/cli</a:t>
            </a:r>
          </a:p>
          <a:p>
            <a:pPr marL="342900" indent="-342900">
              <a:buAutoNum type="arabicPeriod"/>
            </a:pPr>
            <a:r>
              <a:rPr lang="en-US" i="0" dirty="0">
                <a:solidFill>
                  <a:srgbClr val="000000"/>
                </a:solidFill>
                <a:effectLst/>
              </a:rPr>
              <a:t>ux-ui5 </a:t>
            </a:r>
            <a:r>
              <a:rPr lang="en-US" dirty="0"/>
              <a:t>tooling:- </a:t>
            </a:r>
            <a:r>
              <a:rPr lang="en-US" b="1" i="1" dirty="0">
                <a:solidFill>
                  <a:srgbClr val="FF0000"/>
                </a:solidFill>
              </a:rPr>
              <a:t>npm install @sap/ux-ui5-tooling	</a:t>
            </a:r>
            <a:r>
              <a:rPr lang="en-US" b="1" i="1" dirty="0"/>
              <a:t>to install globally: </a:t>
            </a:r>
            <a:r>
              <a:rPr lang="en-US" b="1" i="1" dirty="0">
                <a:solidFill>
                  <a:srgbClr val="FF0000"/>
                </a:solidFill>
              </a:rPr>
              <a:t>npm install –g @sap/ux-ui5-tooling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Now we have to create a </a:t>
            </a:r>
            <a:r>
              <a:rPr lang="en-US" dirty="0">
                <a:solidFill>
                  <a:schemeClr val="accent6"/>
                </a:solidFill>
              </a:rPr>
              <a:t>webapp</a:t>
            </a:r>
            <a:r>
              <a:rPr lang="en-US" dirty="0"/>
              <a:t> folder in our node project folder,  and in that webapp folder create two files </a:t>
            </a:r>
            <a:r>
              <a:rPr lang="en-US" dirty="0">
                <a:solidFill>
                  <a:schemeClr val="accent6"/>
                </a:solidFill>
              </a:rPr>
              <a:t>index.html </a:t>
            </a:r>
            <a:r>
              <a:rPr lang="en-US" dirty="0"/>
              <a:t>and </a:t>
            </a:r>
            <a:r>
              <a:rPr lang="en-US" dirty="0">
                <a:solidFill>
                  <a:schemeClr val="accent6"/>
                </a:solidFill>
              </a:rPr>
              <a:t>manifest.json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Also create a </a:t>
            </a:r>
            <a:r>
              <a:rPr lang="en-US" dirty="0">
                <a:solidFill>
                  <a:schemeClr val="accent6"/>
                </a:solidFill>
              </a:rPr>
              <a:t>ui5.yaml </a:t>
            </a:r>
            <a:r>
              <a:rPr lang="en-US" dirty="0"/>
              <a:t>file in the project folder.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Add the required code in all the files form the links provided below.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Now to run the project use command: </a:t>
            </a:r>
            <a:r>
              <a:rPr lang="en-US" b="1" i="1" dirty="0">
                <a:solidFill>
                  <a:schemeClr val="accent6"/>
                </a:solidFill>
              </a:rPr>
              <a:t>ui5 serve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b="1" i="1" dirty="0">
              <a:solidFill>
                <a:schemeClr val="accent6"/>
              </a:solidFill>
            </a:endParaRPr>
          </a:p>
          <a:p>
            <a:r>
              <a:rPr lang="en-US" dirty="0"/>
              <a:t>Code Links: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  <a:p>
            <a:pPr marL="285750" indent="-285750">
              <a:buFontTx/>
              <a:buChar char="-"/>
            </a:pPr>
            <a:r>
              <a:rPr lang="en-US" dirty="0"/>
              <a:t>manifest.json</a:t>
            </a:r>
          </a:p>
          <a:p>
            <a:pPr marL="285750" indent="-285750">
              <a:buFontTx/>
              <a:buChar char="-"/>
            </a:pPr>
            <a:r>
              <a:rPr lang="en-US" dirty="0"/>
              <a:t>ui5.yaml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BBD615-F919-4634-95CC-6034E69FD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174" y="3167201"/>
            <a:ext cx="3581232" cy="31644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90971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jQuery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89"/>
            <a:ext cx="11161643" cy="5770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jQuery is a java script library, which is 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used to simplify our JS code.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moto is to minimize JS code size. </a:t>
            </a:r>
          </a:p>
          <a:p>
            <a:endParaRPr lang="en-US" dirty="0"/>
          </a:p>
          <a:p>
            <a:r>
              <a:rPr lang="en-US" b="1" dirty="0"/>
              <a:t>Why we use jQuery?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It’s free to use (Open Source)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Used by top software companies like google, Netflix, etc.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Light weight JS library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jQuery greatly simplifies JavaScript programming.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Available on internet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Purpose is to </a:t>
            </a:r>
            <a:r>
              <a:rPr lang="en-US" b="1" dirty="0"/>
              <a:t>write less and do more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Industry standard</a:t>
            </a:r>
          </a:p>
          <a:p>
            <a:endParaRPr lang="en-US" b="1" dirty="0"/>
          </a:p>
          <a:p>
            <a:r>
              <a:rPr lang="en-US" b="1" dirty="0"/>
              <a:t>How to use?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Download the jQuery library and keep it in our project, just like we use </a:t>
            </a:r>
            <a:r>
              <a:rPr lang="en-US" dirty="0"/>
              <a:t>util/mycode.js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Reference jQuery from CDN (Content Distribution/Delivery Network) – directly reference it from internet</a:t>
            </a:r>
          </a:p>
          <a:p>
            <a:pPr marL="342900" indent="-342900" defTabSz="914126">
              <a:buAutoNum type="arabicPeriod"/>
            </a:pPr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Documentation of jQuery is available @ </a:t>
            </a:r>
            <a:r>
              <a:rPr lang="en-US" sz="1799" b="1" dirty="0">
                <a:solidFill>
                  <a:prstClr val="black"/>
                </a:solidFill>
                <a:latin typeface="Calibri"/>
                <a:hlinkClick r:id="rId3"/>
              </a:rPr>
              <a:t>https://jquery.com</a:t>
            </a:r>
            <a:endParaRPr lang="en-US" sz="1799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A55B884-CA4F-4BB6-B801-3B71E3530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577" y="837427"/>
            <a:ext cx="4210814" cy="2296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144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Syntax of jQuery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0444943" cy="4342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</a:rPr>
              <a:t>The jQuery syntax is tailor-made for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selecting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HTML elements and performing some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action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on the element(s).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</a:rPr>
              <a:t>Basic syntax is: </a:t>
            </a:r>
          </a:p>
          <a:p>
            <a:pPr algn="just"/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b="1" i="0" dirty="0">
                <a:solidFill>
                  <a:schemeClr val="accent6"/>
                </a:solidFill>
                <a:effectLst/>
              </a:rPr>
              <a:t>$(</a:t>
            </a:r>
            <a:r>
              <a:rPr lang="en-US" b="1" i="1" dirty="0">
                <a:solidFill>
                  <a:schemeClr val="accent6"/>
                </a:solidFill>
                <a:effectLst/>
              </a:rPr>
              <a:t>selector</a:t>
            </a:r>
            <a:r>
              <a:rPr lang="en-US" b="1" i="0" dirty="0">
                <a:solidFill>
                  <a:schemeClr val="accent6"/>
                </a:solidFill>
                <a:effectLst/>
              </a:rPr>
              <a:t>).</a:t>
            </a:r>
            <a:r>
              <a:rPr lang="en-US" b="1" i="1" dirty="0">
                <a:solidFill>
                  <a:schemeClr val="accent6"/>
                </a:solidFill>
                <a:effectLst/>
              </a:rPr>
              <a:t>action</a:t>
            </a:r>
            <a:r>
              <a:rPr lang="en-US" b="1" i="0" dirty="0">
                <a:solidFill>
                  <a:schemeClr val="accent6"/>
                </a:solidFill>
                <a:effectLst/>
              </a:rPr>
              <a:t>()</a:t>
            </a:r>
          </a:p>
          <a:p>
            <a:pPr algn="just"/>
            <a:endParaRPr lang="en-US" b="1" dirty="0">
              <a:solidFill>
                <a:srgbClr val="00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6"/>
                </a:solidFill>
              </a:rPr>
              <a:t>$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sign indicated to the browser that we want to use jQuery.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6"/>
                </a:solidFill>
              </a:rPr>
              <a:t>selector</a:t>
            </a:r>
            <a:r>
              <a:rPr lang="en-US" dirty="0">
                <a:solidFill>
                  <a:srgbClr val="000000"/>
                </a:solidFill>
              </a:rPr>
              <a:t>: selector is same what we have seen in CSS i.e., </a:t>
            </a:r>
            <a:r>
              <a:rPr lang="en-US" b="1" dirty="0">
                <a:solidFill>
                  <a:schemeClr val="accent6"/>
                </a:solidFill>
              </a:rPr>
              <a:t>#id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chemeClr val="accent6"/>
                </a:solidFill>
              </a:rPr>
              <a:t>.class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chemeClr val="accent6"/>
                </a:solidFill>
              </a:rPr>
              <a:t>tagName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6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6"/>
                </a:solidFill>
              </a:rPr>
              <a:t>Action(): </a:t>
            </a:r>
            <a:r>
              <a:rPr lang="en-US" dirty="0"/>
              <a:t>It is a JavaScript Event or Action which we want to perform on the selected element.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/>
          </a:p>
          <a:p>
            <a:pPr algn="just"/>
            <a:r>
              <a:rPr lang="en-US" dirty="0"/>
              <a:t>Example: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+mn-lt"/>
              </a:rPr>
              <a:t>$("p").hide()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- hides all &lt;p&gt; elements.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+mn-lt"/>
              </a:rPr>
              <a:t>$(".test").hide()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- hides all elements with class="test".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+mn-lt"/>
              </a:rPr>
              <a:t>$("#test").hide()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- hides the element with id="test".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50565F-CF12-4609-81F8-D930796DF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742" y="3429000"/>
            <a:ext cx="4481936" cy="2813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33303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Adding effects using jQuery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Create a new file named jQBasic.html in the </a:t>
            </a:r>
            <a:r>
              <a:rPr lang="en-US" b="1" dirty="0">
                <a:solidFill>
                  <a:schemeClr val="accent6"/>
                </a:solidFill>
              </a:rPr>
              <a:t>Basics</a:t>
            </a:r>
            <a:r>
              <a:rPr lang="en-US" dirty="0"/>
              <a:t> folder which we have used for html, css and JavaScript.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Bring the code related to the box and box-content form the previous example.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Now we will add some effects to these boxes using the jQuery actions.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/>
              <a:t>jQBasics.html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C7EE27-ED28-4BFC-9975-5BCD34FB6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162" y="2533416"/>
            <a:ext cx="5815516" cy="28223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1546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Adding Animation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will add some animations to our html page using the jQuery.</a:t>
            </a:r>
          </a:p>
          <a:p>
            <a:r>
              <a:rPr lang="en-US" dirty="0"/>
              <a:t>For this we have to bring back the login fields code back form the previous examples.</a:t>
            </a:r>
          </a:p>
          <a:p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/>
              <a:t>jQBasics.html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79CA2E-5527-49FE-8CFD-40F0D95DD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959" y="2044793"/>
            <a:ext cx="4023447" cy="42555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59245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057611" y="301108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4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What is NodeJS?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NPM – Node Package Manager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Creating a Simple node project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Creating basic function in Node JS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Creating Reusable modules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Reading files in NodeJS using the fs module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Steps to Create a Fresh Node Project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Serving our files using express module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Serving an application using Node JS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jQuery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NodeJS?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506166" cy="590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/>
              <a:t>Node JS is an open-source, cross platform, JavaScript runtime environment and used to execute JavaScript on Server Side.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Node JS is a framework which allows us to run JS code outside browser. The main benefit is that a development do not need to learn multiple programming languages. If we know JS, we can code both client and server side in same language.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Node JS is also a great web framework for beginners because it works great for data intensive applications like streaming, gaming and real time apps. It leverage the power of JS’s Asynchronous no blocking IO.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Application of Node JS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Build Backend Application Logic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Host a Web Server (express)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Send Emails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DB lookup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Automation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Output to the user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Use its eco-system like PDF, EXCEL, EMAIL…</a:t>
            </a:r>
          </a:p>
          <a:p>
            <a:pPr lvl="1" algn="just"/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Install NodeJS in our system form here </a:t>
            </a:r>
            <a:r>
              <a:rPr lang="en-US" sz="1799" dirty="0">
                <a:solidFill>
                  <a:prstClr val="black"/>
                </a:solidFill>
                <a:latin typeface="Calibri"/>
                <a:hlinkClick r:id="rId3"/>
              </a:rPr>
              <a:t>https://nodejs.org/en/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, if you using bas, you do not need to install as BAS already has NodeJS preinstalled.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If we want to achieve something, this something was already achieved by someone, somewhere else in the world, they have already published it as a node module which we can import and reuse. We get ready-to-use code for consumption for speedy development. </a:t>
            </a:r>
            <a:r>
              <a:rPr lang="en-US" sz="1799" dirty="0">
                <a:solidFill>
                  <a:prstClr val="black"/>
                </a:solidFill>
                <a:latin typeface="Calibri"/>
                <a:hlinkClick r:id="rId4"/>
              </a:rPr>
              <a:t>https://npmjs.com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5122" name="Picture 2" descr="Node.js - Wikipedia">
            <a:extLst>
              <a:ext uri="{FF2B5EF4-FFF2-40B4-BE49-F238E27FC236}">
                <a16:creationId xmlns:a16="http://schemas.microsoft.com/office/drawing/2014/main" id="{63A66D2E-6354-4486-B1F7-E077519E7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731" y="2828265"/>
            <a:ext cx="3591133" cy="21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673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ML">
            <a:extLst>
              <a:ext uri="{FF2B5EF4-FFF2-40B4-BE49-F238E27FC236}">
                <a16:creationId xmlns:a16="http://schemas.microsoft.com/office/drawing/2014/main" id="{176051C4-4FFD-445B-B657-6E9D49BBC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340" y="1249464"/>
            <a:ext cx="2440180" cy="228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NPM – Node Package Manager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503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0" i="0" dirty="0">
                <a:solidFill>
                  <a:srgbClr val="181717"/>
                </a:solidFill>
                <a:effectLst/>
              </a:rPr>
              <a:t>Node Package Manager (NPM) is a command line tool that installs, updates or uninstalls Node.js packages in your application. It is also an online repository for open-source Node.js packages. The node community around the world creates useful modules and publishes them as packages in this repository.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b="1" i="0" dirty="0">
                <a:solidFill>
                  <a:srgbClr val="000000"/>
                </a:solidFill>
                <a:effectLst/>
              </a:rPr>
              <a:t>npm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is the world's largest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Software Registry</a:t>
            </a:r>
            <a:r>
              <a:rPr lang="en-US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registry contains over 800,000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code packages</a:t>
            </a:r>
            <a:r>
              <a:rPr lang="en-US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b="1" i="0" dirty="0">
                <a:solidFill>
                  <a:srgbClr val="000000"/>
                </a:solidFill>
                <a:effectLst/>
              </a:rPr>
              <a:t>Open-source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developers use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npm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to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share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software.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</a:rPr>
              <a:t>Many organizations also use npm to manage private development.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b="1" i="0" dirty="0">
                <a:solidFill>
                  <a:srgbClr val="000000"/>
                </a:solidFill>
                <a:effectLst/>
              </a:rPr>
              <a:t>npm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is installed with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Node.js</a:t>
            </a:r>
            <a:endParaRPr lang="en-US" dirty="0">
              <a:solidFill>
                <a:srgbClr val="181717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b="0" i="0" dirty="0">
                <a:solidFill>
                  <a:srgbClr val="181717"/>
                </a:solidFill>
                <a:effectLst/>
              </a:rPr>
              <a:t>NPM is included with Node.js installation. After you install Node.js, verify NPM installation by writing the following command in terminal or command prompt ‘</a:t>
            </a:r>
            <a:r>
              <a:rPr lang="en-US" b="1" i="1" dirty="0">
                <a:solidFill>
                  <a:srgbClr val="181717"/>
                </a:solidFill>
                <a:effectLst/>
              </a:rPr>
              <a:t>npm –v’</a:t>
            </a:r>
          </a:p>
          <a:p>
            <a:pPr algn="just">
              <a:lnSpc>
                <a:spcPct val="150000"/>
              </a:lnSpc>
            </a:pPr>
            <a:endParaRPr lang="en-US" b="1" i="1" dirty="0">
              <a:solidFill>
                <a:srgbClr val="181717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prstClr val="black"/>
                </a:solidFill>
                <a:hlinkClick r:id="rId4"/>
              </a:rPr>
              <a:t>https://www.npmjs.com/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089249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Basic Node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new folder named </a:t>
            </a:r>
            <a:r>
              <a:rPr lang="en-US" b="1" dirty="0"/>
              <a:t>BasicsNode </a:t>
            </a:r>
            <a:r>
              <a:rPr lang="en-US" dirty="0"/>
              <a:t>and inside this folder create a new file named </a:t>
            </a:r>
            <a:r>
              <a:rPr lang="en-US" b="1" dirty="0"/>
              <a:t>basicnode.js.</a:t>
            </a:r>
          </a:p>
          <a:p>
            <a:r>
              <a:rPr lang="en-US" dirty="0"/>
              <a:t>Now write a line in this file </a:t>
            </a:r>
            <a:r>
              <a:rPr lang="en-US" b="1" dirty="0">
                <a:solidFill>
                  <a:schemeClr val="accent6"/>
                </a:solidFill>
              </a:rPr>
              <a:t>console.log(‘Welcome to NodeJS’);</a:t>
            </a:r>
          </a:p>
          <a:p>
            <a:r>
              <a:rPr lang="en-US" dirty="0"/>
              <a:t>Now to run this file open the terminal navigate to the BasicsNode folder and write command</a:t>
            </a:r>
            <a:r>
              <a:rPr lang="en-US" dirty="0">
                <a:solidFill>
                  <a:schemeClr val="accent6"/>
                </a:solidFill>
              </a:rPr>
              <a:t> ‘</a:t>
            </a:r>
            <a:r>
              <a:rPr lang="en-US" i="1" dirty="0">
                <a:solidFill>
                  <a:schemeClr val="accent6"/>
                </a:solidFill>
              </a:rPr>
              <a:t>node ./basicnode.js</a:t>
            </a:r>
            <a:r>
              <a:rPr lang="en-US" dirty="0">
                <a:solidFill>
                  <a:schemeClr val="accent6"/>
                </a:solidFill>
              </a:rPr>
              <a:t>’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r>
              <a:rPr lang="en-US" dirty="0"/>
              <a:t>Now we will create a basic calculator function and will see how to use it in the NodeJS.</a:t>
            </a:r>
          </a:p>
          <a:p>
            <a:endParaRPr lang="en-US" dirty="0"/>
          </a:p>
          <a:p>
            <a:r>
              <a:rPr lang="en-US" dirty="0"/>
              <a:t>Code Link: </a:t>
            </a:r>
          </a:p>
          <a:p>
            <a:pPr marL="285750" indent="-285750">
              <a:buFontTx/>
              <a:buChar char="-"/>
            </a:pPr>
            <a:r>
              <a:rPr lang="en-US" dirty="0"/>
              <a:t>basicsnode.js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EE0A81-4856-4492-A84E-F91EB3094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256" y="2370481"/>
            <a:ext cx="3960579" cy="41421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38222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Creating Reusable Modules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4646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Reusable Modules</a:t>
            </a:r>
            <a:r>
              <a:rPr lang="en-US" dirty="0"/>
              <a:t>: The modules/library which can be reused at multiple place without writing the same code at multiple place.</a:t>
            </a:r>
          </a:p>
          <a:p>
            <a:endParaRPr lang="en-US" dirty="0"/>
          </a:p>
          <a:p>
            <a:r>
              <a:rPr lang="en-US" dirty="0"/>
              <a:t>Now we will create a reusable module (</a:t>
            </a:r>
            <a:r>
              <a:rPr lang="en-US" b="1" dirty="0">
                <a:solidFill>
                  <a:schemeClr val="accent6"/>
                </a:solidFill>
              </a:rPr>
              <a:t>reuse.js</a:t>
            </a:r>
            <a:r>
              <a:rPr lang="en-US" dirty="0"/>
              <a:t>) in our node project under the </a:t>
            </a:r>
            <a:r>
              <a:rPr lang="en-US" b="1" dirty="0"/>
              <a:t>util</a:t>
            </a:r>
            <a:r>
              <a:rPr lang="en-US" dirty="0"/>
              <a:t> folder in our current </a:t>
            </a:r>
            <a:r>
              <a:rPr lang="en-US" b="1" dirty="0"/>
              <a:t>BasicsNode</a:t>
            </a:r>
            <a:r>
              <a:rPr lang="en-US" dirty="0"/>
              <a:t> folder.</a:t>
            </a:r>
          </a:p>
          <a:p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/>
              <a:t>basicnode.js</a:t>
            </a:r>
          </a:p>
          <a:p>
            <a:pPr marL="285750" indent="-285750">
              <a:buFontTx/>
              <a:buChar char="-"/>
            </a:pPr>
            <a:r>
              <a:rPr lang="en-US" dirty="0"/>
              <a:t>reuse.js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A8390-549A-4FF4-82EE-167DFC602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622" y="3207885"/>
            <a:ext cx="3708213" cy="17288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39706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Using Predefined NodeJS modules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Now we will use the </a:t>
            </a:r>
            <a:r>
              <a:rPr lang="en-US" b="1" dirty="0">
                <a:solidFill>
                  <a:schemeClr val="accent6"/>
                </a:solidFill>
              </a:rPr>
              <a:t>fs module </a:t>
            </a:r>
            <a:r>
              <a:rPr lang="en-US" dirty="0"/>
              <a:t>(file system module) provided by NodeJS to read the file present in our system.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This is a predefined module which comes with NodeJS, we don’t need to install it separately.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To use this module we have to load it in our project using the require function</a:t>
            </a:r>
          </a:p>
          <a:p>
            <a:r>
              <a:rPr lang="en-US" dirty="0"/>
              <a:t>	</a:t>
            </a:r>
            <a:r>
              <a:rPr lang="en-US" b="1" dirty="0">
                <a:solidFill>
                  <a:schemeClr val="accent6"/>
                </a:solidFill>
              </a:rPr>
              <a:t>var fs = require(‘fs’);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We have to create a sample.txt file which we need to read.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We will see how to read the file in </a:t>
            </a:r>
            <a:r>
              <a:rPr lang="en-US" b="1" dirty="0">
                <a:solidFill>
                  <a:schemeClr val="accent6"/>
                </a:solidFill>
              </a:rPr>
              <a:t>Synchronous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6"/>
                </a:solidFill>
              </a:rPr>
              <a:t>Asynchronous</a:t>
            </a:r>
            <a:r>
              <a:rPr lang="en-US" dirty="0"/>
              <a:t> way in NodeJS.</a:t>
            </a:r>
          </a:p>
          <a:p>
            <a:endParaRPr lang="en-US" dirty="0"/>
          </a:p>
          <a:p>
            <a:r>
              <a:rPr lang="en-US" dirty="0"/>
              <a:t>Code Link:</a:t>
            </a:r>
          </a:p>
          <a:p>
            <a:pPr marL="285750" indent="-285750">
              <a:buFontTx/>
              <a:buChar char="-"/>
            </a:pPr>
            <a:r>
              <a:rPr lang="en-US" dirty="0"/>
              <a:t>basicnode.js</a:t>
            </a:r>
          </a:p>
          <a:p>
            <a:pPr marL="285750" indent="-285750">
              <a:buFontTx/>
              <a:buChar char="-"/>
            </a:pPr>
            <a:r>
              <a:rPr lang="en-US" dirty="0"/>
              <a:t>sample.txt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2436B-26A0-466D-A4CE-C98CBC76C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897" y="3429000"/>
            <a:ext cx="5545782" cy="20875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19838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9737001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Steps to create a Fresh NodeJS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dirty="0"/>
              <a:t>Run a command called </a:t>
            </a:r>
            <a:r>
              <a:rPr lang="en-US" b="1" dirty="0"/>
              <a:t>npm init – </a:t>
            </a:r>
            <a:r>
              <a:rPr lang="en-US" dirty="0"/>
              <a:t>Create a new Nodejs project</a:t>
            </a:r>
          </a:p>
          <a:p>
            <a:pPr marL="342900" indent="-342900" algn="just">
              <a:buAutoNum type="arabicPeriod"/>
            </a:pPr>
            <a:r>
              <a:rPr lang="en-US" dirty="0"/>
              <a:t>Answer some simple questions like project name, starring file, author, version, description, …</a:t>
            </a:r>
          </a:p>
          <a:p>
            <a:pPr marL="342900" indent="-342900" algn="just">
              <a:buAutoNum type="arabicPeriod"/>
            </a:pPr>
            <a:r>
              <a:rPr lang="en-US" dirty="0"/>
              <a:t>We can give any name to our starring file, but it is recommended to use </a:t>
            </a:r>
            <a:r>
              <a:rPr lang="en-US" b="1" dirty="0"/>
              <a:t>index.js </a:t>
            </a:r>
            <a:r>
              <a:rPr lang="en-US" dirty="0"/>
              <a:t>to follow the best practices.</a:t>
            </a:r>
          </a:p>
          <a:p>
            <a:pPr marL="342900" indent="-342900" algn="just">
              <a:buAutoNum type="arabicPeriod"/>
            </a:pPr>
            <a:r>
              <a:rPr lang="en-US" dirty="0"/>
              <a:t>Create the </a:t>
            </a:r>
            <a:r>
              <a:rPr lang="en-US" b="1" dirty="0"/>
              <a:t>index.js</a:t>
            </a:r>
            <a:r>
              <a:rPr lang="en-US" dirty="0"/>
              <a:t> file.</a:t>
            </a:r>
          </a:p>
          <a:p>
            <a:pPr marL="342900" indent="-342900" algn="just">
              <a:buAutoNum type="arabicPeriod"/>
            </a:pPr>
            <a:r>
              <a:rPr lang="en-US" dirty="0"/>
              <a:t>We can just add some code to this file. </a:t>
            </a:r>
            <a:r>
              <a:rPr lang="en-US" dirty="0">
                <a:solidFill>
                  <a:schemeClr val="accent6"/>
                </a:solidFill>
              </a:rPr>
              <a:t>Ex: console.log(‘Welcome to anubhav trainings’);</a:t>
            </a:r>
          </a:p>
          <a:p>
            <a:pPr marL="342900" indent="-342900" algn="just">
              <a:buAutoNum type="arabicPeriod"/>
            </a:pPr>
            <a:r>
              <a:rPr lang="en-US" dirty="0"/>
              <a:t>To run the project, we can use the ‘</a:t>
            </a:r>
            <a:r>
              <a:rPr lang="en-US" b="1" dirty="0"/>
              <a:t>node .’</a:t>
            </a:r>
            <a:r>
              <a:rPr lang="en-US" dirty="0"/>
              <a:t> command in the terminal.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44B7A-F5F1-449D-AC94-17C1ABAAC2C3}"/>
              </a:ext>
            </a:extLst>
          </p:cNvPr>
          <p:cNvSpPr txBox="1"/>
          <p:nvPr/>
        </p:nvSpPr>
        <p:spPr>
          <a:xfrm>
            <a:off x="261763" y="2533416"/>
            <a:ext cx="7792992" cy="4245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Steps to use an external library using NodeJS</a:t>
            </a:r>
          </a:p>
          <a:p>
            <a:pPr marL="342900" indent="-342900" algn="just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Find the library (module) of your purpose on NPM and check its documentation</a:t>
            </a:r>
          </a:p>
          <a:p>
            <a:pPr marL="342900" indent="-342900" algn="just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To add that module/library as a dependency in our project use the command </a:t>
            </a:r>
            <a:r>
              <a:rPr lang="en-US" sz="1799" b="1" i="1" dirty="0">
                <a:solidFill>
                  <a:schemeClr val="accent6"/>
                </a:solidFill>
                <a:latin typeface="Calibri"/>
              </a:rPr>
              <a:t>npm install moduleName</a:t>
            </a:r>
          </a:p>
          <a:p>
            <a:pPr marL="342900" indent="-342900" algn="just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The above command we add that dependency to the </a:t>
            </a:r>
            <a:r>
              <a:rPr lang="en-US" sz="1799" b="1" dirty="0">
                <a:solidFill>
                  <a:schemeClr val="accent6"/>
                </a:solidFill>
                <a:latin typeface="Calibri"/>
              </a:rPr>
              <a:t>package.json </a:t>
            </a:r>
            <a:r>
              <a:rPr lang="en-US" sz="1799" dirty="0">
                <a:latin typeface="Calibri"/>
              </a:rPr>
              <a:t>file.</a:t>
            </a:r>
          </a:p>
          <a:p>
            <a:pPr marL="342900" indent="-342900" algn="just" defTabSz="914126">
              <a:buAutoNum type="arabicPeriod"/>
            </a:pPr>
            <a:r>
              <a:rPr lang="en-US" sz="1799" dirty="0">
                <a:latin typeface="Calibri"/>
              </a:rPr>
              <a:t>Use require statement to use the dependency.</a:t>
            </a:r>
          </a:p>
          <a:p>
            <a:pPr lvl="1" algn="just" defTabSz="914126"/>
            <a:r>
              <a:rPr lang="en-US" sz="1799" dirty="0">
                <a:latin typeface="Calibri"/>
              </a:rPr>
              <a:t>	</a:t>
            </a:r>
            <a:r>
              <a:rPr lang="en-US" sz="1799" dirty="0">
                <a:solidFill>
                  <a:schemeClr val="accent6"/>
                </a:solidFill>
                <a:latin typeface="Calibri"/>
              </a:rPr>
              <a:t>const obj = require(‘moduleName’);</a:t>
            </a:r>
            <a:endParaRPr lang="en-US" sz="1799" b="1" dirty="0">
              <a:solidFill>
                <a:schemeClr val="accent6"/>
              </a:solidFill>
              <a:latin typeface="Calibri"/>
            </a:endParaRPr>
          </a:p>
          <a:p>
            <a:pPr algn="just" defTabSz="914126"/>
            <a:r>
              <a:rPr lang="en-US" sz="1799" b="1" dirty="0">
                <a:solidFill>
                  <a:schemeClr val="accent6"/>
                </a:solidFill>
                <a:latin typeface="Calibri"/>
              </a:rPr>
              <a:t>Note:- </a:t>
            </a:r>
          </a:p>
          <a:p>
            <a:pPr marL="285750" indent="-285750" algn="just" defTabSz="914126">
              <a:buFont typeface="Wingdings" panose="05000000000000000000" pitchFamily="2" charset="2"/>
              <a:buChar char="§"/>
            </a:pPr>
            <a:r>
              <a:rPr lang="en-US" sz="1799" dirty="0">
                <a:latin typeface="Calibri"/>
              </a:rPr>
              <a:t>When we share our project with other developers then we don’t ship the </a:t>
            </a:r>
            <a:r>
              <a:rPr lang="en-US" sz="1799" b="1" dirty="0">
                <a:latin typeface="Calibri"/>
              </a:rPr>
              <a:t>node_modules</a:t>
            </a:r>
            <a:r>
              <a:rPr lang="en-US" sz="1799" dirty="0">
                <a:latin typeface="Calibri"/>
              </a:rPr>
              <a:t> with our project. The name of all the required dependencies will be there in the package.json file.</a:t>
            </a:r>
            <a:endParaRPr lang="en-US" sz="1799" b="1" dirty="0">
              <a:solidFill>
                <a:schemeClr val="accent6"/>
              </a:solidFill>
              <a:latin typeface="Calibri"/>
            </a:endParaRPr>
          </a:p>
          <a:p>
            <a:pPr marL="285750" indent="-285750" algn="just" defTabSz="914126">
              <a:buFont typeface="Wingdings" panose="05000000000000000000" pitchFamily="2" charset="2"/>
              <a:buChar char="§"/>
            </a:pPr>
            <a:r>
              <a:rPr lang="en-US" sz="1799" dirty="0">
                <a:latin typeface="Calibri"/>
              </a:rPr>
              <a:t>When we setup our project in a new system, we just have to run the</a:t>
            </a:r>
            <a:r>
              <a:rPr lang="en-US" sz="1799" b="1" dirty="0">
                <a:latin typeface="Calibri"/>
              </a:rPr>
              <a:t> npm install </a:t>
            </a:r>
            <a:r>
              <a:rPr lang="en-US" sz="1799" dirty="0">
                <a:latin typeface="Calibri"/>
              </a:rPr>
              <a:t>command, and it will read the package.json file and install all the dependencies.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4576C8-C11B-4C40-899F-071279FD700D}"/>
              </a:ext>
            </a:extLst>
          </p:cNvPr>
          <p:cNvSpPr/>
          <p:nvPr/>
        </p:nvSpPr>
        <p:spPr>
          <a:xfrm>
            <a:off x="8594814" y="4563276"/>
            <a:ext cx="1224136" cy="1127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Laptop</a:t>
            </a:r>
          </a:p>
          <a:p>
            <a:pPr algn="ctr"/>
            <a:r>
              <a:rPr lang="en-US" sz="1400" dirty="0"/>
              <a:t>Project+</a:t>
            </a:r>
          </a:p>
          <a:p>
            <a:pPr algn="ctr"/>
            <a:r>
              <a:rPr lang="en-US" sz="1400" dirty="0"/>
              <a:t>Module</a:t>
            </a:r>
          </a:p>
        </p:txBody>
      </p:sp>
      <p:sp>
        <p:nvSpPr>
          <p:cNvPr id="10" name="Smiley Face 9">
            <a:extLst>
              <a:ext uri="{FF2B5EF4-FFF2-40B4-BE49-F238E27FC236}">
                <a16:creationId xmlns:a16="http://schemas.microsoft.com/office/drawing/2014/main" id="{98095066-0CC0-4854-80F5-E39E4C114105}"/>
              </a:ext>
            </a:extLst>
          </p:cNvPr>
          <p:cNvSpPr/>
          <p:nvPr/>
        </p:nvSpPr>
        <p:spPr>
          <a:xfrm>
            <a:off x="8843797" y="3627695"/>
            <a:ext cx="576064" cy="504056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1CD4D759-F836-4021-A365-7A26EB9D5A11}"/>
              </a:ext>
            </a:extLst>
          </p:cNvPr>
          <p:cNvSpPr/>
          <p:nvPr/>
        </p:nvSpPr>
        <p:spPr>
          <a:xfrm>
            <a:off x="10250998" y="2835085"/>
            <a:ext cx="1224136" cy="72008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npmjs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F825BE-2A94-4A48-AD0B-FAE22EAB643A}"/>
              </a:ext>
            </a:extLst>
          </p:cNvPr>
          <p:cNvSpPr/>
          <p:nvPr/>
        </p:nvSpPr>
        <p:spPr>
          <a:xfrm>
            <a:off x="10467022" y="4563277"/>
            <a:ext cx="1224136" cy="112777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Laptop</a:t>
            </a:r>
          </a:p>
          <a:p>
            <a:pPr algn="ctr"/>
            <a:r>
              <a:rPr lang="en-US" sz="1400" dirty="0"/>
              <a:t>Project</a:t>
            </a:r>
          </a:p>
        </p:txBody>
      </p:sp>
      <p:sp>
        <p:nvSpPr>
          <p:cNvPr id="15" name="Smiley Face 14">
            <a:extLst>
              <a:ext uri="{FF2B5EF4-FFF2-40B4-BE49-F238E27FC236}">
                <a16:creationId xmlns:a16="http://schemas.microsoft.com/office/drawing/2014/main" id="{15688DEF-F662-4D0E-839E-83F9A1D5A713}"/>
              </a:ext>
            </a:extLst>
          </p:cNvPr>
          <p:cNvSpPr/>
          <p:nvPr/>
        </p:nvSpPr>
        <p:spPr>
          <a:xfrm>
            <a:off x="11079090" y="3563684"/>
            <a:ext cx="576064" cy="504056"/>
          </a:xfrm>
          <a:prstGeom prst="smileyFac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99BE09-45F1-445E-9285-C1C5D37BD254}"/>
              </a:ext>
            </a:extLst>
          </p:cNvPr>
          <p:cNvCxnSpPr>
            <a:endCxn id="11" idx="4"/>
          </p:cNvCxnSpPr>
          <p:nvPr/>
        </p:nvCxnSpPr>
        <p:spPr>
          <a:xfrm flipH="1" flipV="1">
            <a:off x="10608042" y="3645175"/>
            <a:ext cx="2996" cy="863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53BB6AE-BA2A-45FB-9D1E-B2D6CFEB6487}"/>
              </a:ext>
            </a:extLst>
          </p:cNvPr>
          <p:cNvCxnSpPr/>
          <p:nvPr/>
        </p:nvCxnSpPr>
        <p:spPr>
          <a:xfrm>
            <a:off x="10827062" y="3627695"/>
            <a:ext cx="0" cy="935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E127748-0735-4170-9B87-2DA427E8AFD8}"/>
              </a:ext>
            </a:extLst>
          </p:cNvPr>
          <p:cNvSpPr txBox="1"/>
          <p:nvPr/>
        </p:nvSpPr>
        <p:spPr>
          <a:xfrm>
            <a:off x="10970145" y="4169830"/>
            <a:ext cx="112723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B0F0"/>
                </a:solidFill>
              </a:rPr>
              <a:t>npm install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73F39CB-93BC-4AA2-A4A3-52BA22A4DEB2}"/>
              </a:ext>
            </a:extLst>
          </p:cNvPr>
          <p:cNvCxnSpPr>
            <a:stCxn id="9" idx="0"/>
            <a:endCxn id="11" idx="0"/>
          </p:cNvCxnSpPr>
          <p:nvPr/>
        </p:nvCxnSpPr>
        <p:spPr>
          <a:xfrm flipV="1">
            <a:off x="9206882" y="3195125"/>
            <a:ext cx="1047913" cy="1368151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385956-18CD-494D-B7FF-5CCDD42F73CC}"/>
              </a:ext>
            </a:extLst>
          </p:cNvPr>
          <p:cNvCxnSpPr>
            <a:cxnSpLocks/>
          </p:cNvCxnSpPr>
          <p:nvPr/>
        </p:nvCxnSpPr>
        <p:spPr>
          <a:xfrm flipH="1">
            <a:off x="9633025" y="3495324"/>
            <a:ext cx="833997" cy="1160788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81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Start a Local Server using Express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Once our Node project is initiated, Now we need to start a local server using the Express module of NodeJS.</a:t>
            </a:r>
          </a:p>
          <a:p>
            <a:pPr algn="just"/>
            <a:r>
              <a:rPr lang="en-US" dirty="0"/>
              <a:t>But first we need to add this module as a dependency. To add it run the command </a:t>
            </a:r>
            <a:r>
              <a:rPr lang="en-US" i="1" dirty="0">
                <a:solidFill>
                  <a:srgbClr val="FF0000"/>
                </a:solidFill>
              </a:rPr>
              <a:t>npm install express.</a:t>
            </a:r>
          </a:p>
          <a:p>
            <a:pPr algn="just"/>
            <a:r>
              <a:rPr lang="en-US" dirty="0"/>
              <a:t>You can see the express documentation for more details: </a:t>
            </a:r>
            <a:r>
              <a:rPr lang="en-US" dirty="0">
                <a:solidFill>
                  <a:srgbClr val="FF0000"/>
                </a:solidFill>
                <a:hlinkClick r:id="rId3"/>
              </a:rPr>
              <a:t>https://www.npmjs.com/package/express</a:t>
            </a:r>
            <a:endParaRPr lang="en-US" dirty="0">
              <a:solidFill>
                <a:srgbClr val="FF0000"/>
              </a:solidFill>
            </a:endParaRPr>
          </a:p>
          <a:p>
            <a:pPr algn="just"/>
            <a:endParaRPr lang="en-US" dirty="0">
              <a:solidFill>
                <a:srgbClr val="FF0000"/>
              </a:solidFill>
            </a:endParaRPr>
          </a:p>
          <a:p>
            <a:pPr algn="just"/>
            <a:r>
              <a:rPr lang="en-US" dirty="0"/>
              <a:t>We will also create local API using the NodeJS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Code Link: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index.js</a:t>
            </a:r>
          </a:p>
          <a:p>
            <a:pPr marL="285750" indent="-285750" algn="just">
              <a:buFontTx/>
              <a:buChar char="-"/>
            </a:pP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32FF8E-F4D8-4DEF-8FA9-411CC31F6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5572" y="1913631"/>
            <a:ext cx="2705106" cy="44580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87727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16804</TotalTime>
  <Words>1748</Words>
  <Application>Microsoft Office PowerPoint</Application>
  <PresentationFormat>Widescreen</PresentationFormat>
  <Paragraphs>203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Cooper Black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731</cp:revision>
  <dcterms:created xsi:type="dcterms:W3CDTF">2016-07-10T03:33:26Z</dcterms:created>
  <dcterms:modified xsi:type="dcterms:W3CDTF">2022-02-23T16:34:57Z</dcterms:modified>
</cp:coreProperties>
</file>